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h+WrzHj7FJzcc0NkMe4ebHkjPO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19ab991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" name="Google Shape;166;g3019ab9916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39f22e7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139f22e7de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50fc2ac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g2d50fc2aca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39f22e7d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g3139f22e7de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50fc2ac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g2d50fc2acac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04b2c6b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g3104b2c6b7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19c3d626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3019c3d6268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04b2c6b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g3104b2c6b7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ef6a5c41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g30ef6a5c41e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74ac1d0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3174ac1d02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19c3d6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3019c3d626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19c3d62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019c3d6268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19c3d62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3019c3d626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ebd634a7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g30ebd634a73_0_3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39f22e7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g3139f22e7d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ef6a5c4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30ef6a5c41e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3ab1c0e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03ab1c0e7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74ac1d02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g3174ac1d027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74ac1d0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174ac1d02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a55d822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fa55d822ef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ebd634a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0ebd634a7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a55d822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2fa55d822e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f8499f2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0f8499f2cd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74ac1d0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174ac1d027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844" y="1954451"/>
            <a:ext cx="7068312" cy="123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3" name="Google Shape;53;p17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4" name="Google Shape;54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34456" y="281099"/>
            <a:ext cx="2948940" cy="51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0" y="0"/>
            <a:ext cx="9144000" cy="701566"/>
          </a:xfrm>
          <a:prstGeom prst="rect">
            <a:avLst/>
          </a:prstGeom>
          <a:gradFill>
            <a:gsLst>
              <a:gs pos="0">
                <a:srgbClr val="36BAA2">
                  <a:alpha val="20000"/>
                </a:srgbClr>
              </a:gs>
              <a:gs pos="100000">
                <a:schemeClr val="lt1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17324" y="152879"/>
            <a:ext cx="2266072" cy="39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" name="Google Shape;35;p14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1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BAA2">
                <a:alpha val="29019"/>
              </a:srgbClr>
            </a:gs>
            <a:gs pos="100000">
              <a:schemeClr val="lt1"/>
            </a:gs>
          </a:gsLst>
          <a:lin ang="102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19ab99169_0_1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Turning Challenges into Opportunities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019ab9916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026" y="1863475"/>
            <a:ext cx="6931949" cy="28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019ab99169_0_1"/>
          <p:cNvSpPr txBox="1"/>
          <p:nvPr/>
        </p:nvSpPr>
        <p:spPr>
          <a:xfrm>
            <a:off x="1309400" y="780175"/>
            <a:ext cx="6674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in the roadmap starts with anchoring on </a:t>
            </a:r>
            <a:r>
              <a:rPr b="1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39f22e7de_0_11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Spotlights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139f22e7de_0_11"/>
          <p:cNvSpPr txBox="1"/>
          <p:nvPr/>
        </p:nvSpPr>
        <p:spPr>
          <a:xfrm>
            <a:off x="761350" y="796350"/>
            <a:ext cx="793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feedback-informed cycle ensures every step, from implementation to validation, contributes to measurable impact and value.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3139f22e7de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400" y="2183700"/>
            <a:ext cx="8519573" cy="18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50fc2acac_0_6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d50fc2acac_0_6"/>
          <p:cNvSpPr txBox="1"/>
          <p:nvPr/>
        </p:nvSpPr>
        <p:spPr>
          <a:xfrm>
            <a:off x="546525" y="1467800"/>
            <a:ext cx="75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d50fc2aca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756" y="1462450"/>
            <a:ext cx="3944202" cy="2218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85" name="Google Shape;185;g2d50fc2acac_0_6"/>
          <p:cNvSpPr txBox="1"/>
          <p:nvPr/>
        </p:nvSpPr>
        <p:spPr>
          <a:xfrm>
            <a:off x="605250" y="473600"/>
            <a:ext cx="793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 Increase quality and discoverability of documentation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2d50fc2acac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83" y="1304075"/>
            <a:ext cx="4292773" cy="3245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87" name="Google Shape;187;g2d50fc2acac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0532" y="1516200"/>
            <a:ext cx="3499949" cy="1333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88" name="Google Shape;188;g2d50fc2acac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5357" y="3215875"/>
            <a:ext cx="3499960" cy="13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89" name="Google Shape;189;g2d50fc2acac_0_6"/>
          <p:cNvSpPr txBox="1"/>
          <p:nvPr/>
        </p:nvSpPr>
        <p:spPr>
          <a:xfrm>
            <a:off x="6247700" y="1179000"/>
            <a:ext cx="1245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Guided Access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d50fc2acac_0_6"/>
          <p:cNvSpPr txBox="1"/>
          <p:nvPr/>
        </p:nvSpPr>
        <p:spPr>
          <a:xfrm>
            <a:off x="6193407" y="2898125"/>
            <a:ext cx="1354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Search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39f22e7de_0_48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139f22e7de_0_48"/>
          <p:cNvSpPr txBox="1"/>
          <p:nvPr/>
        </p:nvSpPr>
        <p:spPr>
          <a:xfrm>
            <a:off x="574050" y="1132762"/>
            <a:ext cx="75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139f22e7de_0_48"/>
          <p:cNvSpPr txBox="1"/>
          <p:nvPr/>
        </p:nvSpPr>
        <p:spPr>
          <a:xfrm>
            <a:off x="574050" y="905450"/>
            <a:ext cx="7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validate impact?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39f22e7de_0_48"/>
          <p:cNvSpPr txBox="1"/>
          <p:nvPr/>
        </p:nvSpPr>
        <p:spPr>
          <a:xfrm>
            <a:off x="5912650" y="2873750"/>
            <a:ext cx="2593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 Engagement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139f22e7de_0_48"/>
          <p:cNvSpPr txBox="1"/>
          <p:nvPr/>
        </p:nvSpPr>
        <p:spPr>
          <a:xfrm>
            <a:off x="677801" y="2911312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Usage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139f22e7de_0_48"/>
          <p:cNvSpPr txBox="1"/>
          <p:nvPr/>
        </p:nvSpPr>
        <p:spPr>
          <a:xfrm>
            <a:off x="3417450" y="2873762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Engagement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3139f22e7de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00" y="1572363"/>
            <a:ext cx="2309066" cy="1338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2" name="Google Shape;202;g3139f22e7de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0050" y="1542175"/>
            <a:ext cx="2309074" cy="13150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3" name="Google Shape;203;g3139f22e7de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698" y="1521050"/>
            <a:ext cx="2309100" cy="1326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04" name="Google Shape;204;g3139f22e7de_0_48"/>
          <p:cNvSpPr txBox="1"/>
          <p:nvPr/>
        </p:nvSpPr>
        <p:spPr>
          <a:xfrm>
            <a:off x="6157100" y="3191125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Engagement Time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Top Copied Text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Top Docs Viewed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139f22e7de_0_48"/>
          <p:cNvSpPr txBox="1"/>
          <p:nvPr/>
        </p:nvSpPr>
        <p:spPr>
          <a:xfrm>
            <a:off x="3439169" y="3241275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Search Hit Rate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Top Search Terms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Total Search Usage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139f22e7de_0_48"/>
          <p:cNvSpPr txBox="1"/>
          <p:nvPr/>
        </p:nvSpPr>
        <p:spPr>
          <a:xfrm>
            <a:off x="721238" y="3274225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Docs Per Team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Contribution Rate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Usage By Team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d50fc2aca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50" y="1418600"/>
            <a:ext cx="4318349" cy="32589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12" name="Google Shape;212;g2d50fc2acac_0_39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Ephemeral Environments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d50fc2acac_0_39"/>
          <p:cNvSpPr txBox="1"/>
          <p:nvPr/>
        </p:nvSpPr>
        <p:spPr>
          <a:xfrm>
            <a:off x="801300" y="541475"/>
            <a:ext cx="793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 Increase self-service and reduce context switching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2d50fc2aca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894" y="1778538"/>
            <a:ext cx="1685450" cy="108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15" name="Google Shape;215;g2d50fc2acac_0_39"/>
          <p:cNvSpPr txBox="1"/>
          <p:nvPr/>
        </p:nvSpPr>
        <p:spPr>
          <a:xfrm>
            <a:off x="6052431" y="1418600"/>
            <a:ext cx="2040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Service Configuration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d50fc2acac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4518" y="1778538"/>
            <a:ext cx="1685458" cy="108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17" name="Google Shape;217;g2d50fc2acac_0_39"/>
          <p:cNvSpPr txBox="1"/>
          <p:nvPr/>
        </p:nvSpPr>
        <p:spPr>
          <a:xfrm>
            <a:off x="5807631" y="3109000"/>
            <a:ext cx="2385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Governance and Accountability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d50fc2acac_0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4531" y="3481900"/>
            <a:ext cx="1685451" cy="117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19" name="Google Shape;219;g2d50fc2acac_0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0893" y="3481900"/>
            <a:ext cx="1685451" cy="117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3104b2c6b79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9488" y="1532757"/>
            <a:ext cx="2309101" cy="133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25" name="Google Shape;225;g3104b2c6b79_0_4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Ephemeral Subscriptions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104b2c6b79_0_4"/>
          <p:cNvSpPr txBox="1"/>
          <p:nvPr/>
        </p:nvSpPr>
        <p:spPr>
          <a:xfrm>
            <a:off x="574050" y="905450"/>
            <a:ext cx="7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validate impact?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104b2c6b79_0_4"/>
          <p:cNvSpPr txBox="1"/>
          <p:nvPr/>
        </p:nvSpPr>
        <p:spPr>
          <a:xfrm>
            <a:off x="775438" y="2884606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Engagement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104b2c6b79_0_4"/>
          <p:cNvSpPr txBox="1"/>
          <p:nvPr/>
        </p:nvSpPr>
        <p:spPr>
          <a:xfrm>
            <a:off x="6051888" y="2884606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Usage By Team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104b2c6b79_0_4"/>
          <p:cNvSpPr txBox="1"/>
          <p:nvPr/>
        </p:nvSpPr>
        <p:spPr>
          <a:xfrm>
            <a:off x="3413663" y="2884606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3104b2c6b79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586" y="1532994"/>
            <a:ext cx="2271195" cy="131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31" name="Google Shape;231;g3104b2c6b79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313" y="1521044"/>
            <a:ext cx="2309099" cy="133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32" name="Google Shape;232;g3104b2c6b79_0_4"/>
          <p:cNvSpPr txBox="1"/>
          <p:nvPr/>
        </p:nvSpPr>
        <p:spPr>
          <a:xfrm>
            <a:off x="775413" y="3316106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Total Engaged Time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Creation Rate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Average Lifetime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104b2c6b79_0_4"/>
          <p:cNvSpPr txBox="1"/>
          <p:nvPr/>
        </p:nvSpPr>
        <p:spPr>
          <a:xfrm>
            <a:off x="3413638" y="3316106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Cycle Time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Open MR Rate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MR Lifetime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104b2c6b79_0_4"/>
          <p:cNvSpPr txBox="1"/>
          <p:nvPr/>
        </p:nvSpPr>
        <p:spPr>
          <a:xfrm>
            <a:off x="6123563" y="3316106"/>
            <a:ext cx="22374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Per Team Total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Weekly Team Usage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Usage Behaviors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3019c3d6268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475" y="1418600"/>
            <a:ext cx="4315277" cy="3246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0" name="Google Shape;240;g3019c3d6268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625" y="1418600"/>
            <a:ext cx="4318348" cy="3236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41" name="Google Shape;241;g3019c3d6268_0_78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Flags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019c3d6268_0_78"/>
          <p:cNvSpPr txBox="1"/>
          <p:nvPr/>
        </p:nvSpPr>
        <p:spPr>
          <a:xfrm>
            <a:off x="546525" y="1467800"/>
            <a:ext cx="75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019c3d6268_0_78"/>
          <p:cNvSpPr txBox="1"/>
          <p:nvPr/>
        </p:nvSpPr>
        <p:spPr>
          <a:xfrm>
            <a:off x="801300" y="541475"/>
            <a:ext cx="793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 Increase adoption and standardization of feature flags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104b2c6b7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4625" y="1542725"/>
            <a:ext cx="2316025" cy="12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9" name="Google Shape;249;g3104b2c6b7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775" y="1521038"/>
            <a:ext cx="2316025" cy="133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0" name="Google Shape;250;g3104b2c6b79_0_16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Flags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104b2c6b79_0_16"/>
          <p:cNvSpPr txBox="1"/>
          <p:nvPr/>
        </p:nvSpPr>
        <p:spPr>
          <a:xfrm>
            <a:off x="167525" y="905450"/>
            <a:ext cx="7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: </a:t>
            </a:r>
            <a: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Flag Adoption and Creation Rate, Engagement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104b2c6b79_0_16"/>
          <p:cNvSpPr txBox="1"/>
          <p:nvPr/>
        </p:nvSpPr>
        <p:spPr>
          <a:xfrm>
            <a:off x="686400" y="2850275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Usage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104b2c6b79_0_16"/>
          <p:cNvSpPr txBox="1"/>
          <p:nvPr/>
        </p:nvSpPr>
        <p:spPr>
          <a:xfrm>
            <a:off x="5962851" y="2850275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Usage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104b2c6b79_0_16"/>
          <p:cNvSpPr txBox="1"/>
          <p:nvPr/>
        </p:nvSpPr>
        <p:spPr>
          <a:xfrm>
            <a:off x="3324625" y="2850275"/>
            <a:ext cx="2309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3104b2c6b79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00" y="1542724"/>
            <a:ext cx="2420500" cy="12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6" name="Google Shape;256;g3104b2c6b79_0_16"/>
          <p:cNvSpPr txBox="1"/>
          <p:nvPr/>
        </p:nvSpPr>
        <p:spPr>
          <a:xfrm>
            <a:off x="6081863" y="3201275"/>
            <a:ext cx="22374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Total Flags Per Team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Team Engagement and Usage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104b2c6b79_0_16"/>
          <p:cNvSpPr txBox="1"/>
          <p:nvPr/>
        </p:nvSpPr>
        <p:spPr>
          <a:xfrm>
            <a:off x="3363931" y="3251425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Unique Users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Role and Team Adoption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104b2c6b79_0_16"/>
          <p:cNvSpPr txBox="1"/>
          <p:nvPr/>
        </p:nvSpPr>
        <p:spPr>
          <a:xfrm>
            <a:off x="646000" y="3284375"/>
            <a:ext cx="2237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Flag Creation Rate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Flag Change Rate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Char char="●"/>
            </a:pPr>
            <a:r>
              <a:rPr b="0" i="0" lang="en-CA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Feature Usage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ef6a5c41e_0_191"/>
          <p:cNvSpPr txBox="1"/>
          <p:nvPr/>
        </p:nvSpPr>
        <p:spPr>
          <a:xfrm>
            <a:off x="276825" y="-140076"/>
            <a:ext cx="7886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Platform “Flywheel” Effect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g30ef6a5c41e_0_191"/>
          <p:cNvGrpSpPr/>
          <p:nvPr/>
        </p:nvGrpSpPr>
        <p:grpSpPr>
          <a:xfrm>
            <a:off x="945423" y="1292227"/>
            <a:ext cx="7253153" cy="3778494"/>
            <a:chOff x="546513" y="910250"/>
            <a:chExt cx="7666370" cy="4166384"/>
          </a:xfrm>
        </p:grpSpPr>
        <p:sp>
          <p:nvSpPr>
            <p:cNvPr id="265" name="Google Shape;265;g30ef6a5c41e_0_191"/>
            <p:cNvSpPr txBox="1"/>
            <p:nvPr/>
          </p:nvSpPr>
          <p:spPr>
            <a:xfrm>
              <a:off x="546525" y="1467800"/>
              <a:ext cx="7526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30ef6a5c41e_0_191"/>
            <p:cNvSpPr txBox="1"/>
            <p:nvPr/>
          </p:nvSpPr>
          <p:spPr>
            <a:xfrm>
              <a:off x="4135825" y="1395288"/>
              <a:ext cx="18927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30ef6a5c41e_0_191"/>
            <p:cNvSpPr txBox="1"/>
            <p:nvPr/>
          </p:nvSpPr>
          <p:spPr>
            <a:xfrm>
              <a:off x="5082938" y="2640925"/>
              <a:ext cx="18927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g30ef6a5c41e_0_1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4262" y="910250"/>
              <a:ext cx="2298621" cy="17306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269" name="Google Shape;269;g30ef6a5c41e_0_1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2987" y="2987499"/>
              <a:ext cx="2297300" cy="17286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270" name="Google Shape;270;g30ef6a5c41e_0_1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14900" y="2986499"/>
              <a:ext cx="2297300" cy="17306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271" name="Google Shape;271;g30ef6a5c41e_0_1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6525" y="912263"/>
              <a:ext cx="2297298" cy="172667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272" name="Google Shape;272;g30ef6a5c41e_0_19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6513" y="2986312"/>
              <a:ext cx="2297299" cy="173103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273" name="Google Shape;273;g30ef6a5c41e_0_19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47600" y="910750"/>
              <a:ext cx="2298623" cy="172968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sp>
          <p:nvSpPr>
            <p:cNvPr id="274" name="Google Shape;274;g30ef6a5c41e_0_191"/>
            <p:cNvSpPr txBox="1"/>
            <p:nvPr/>
          </p:nvSpPr>
          <p:spPr>
            <a:xfrm>
              <a:off x="1260181" y="2580664"/>
              <a:ext cx="10233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CA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Search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30ef6a5c41e_0_191"/>
            <p:cNvSpPr txBox="1"/>
            <p:nvPr/>
          </p:nvSpPr>
          <p:spPr>
            <a:xfrm>
              <a:off x="3676918" y="2569912"/>
              <a:ext cx="16518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CA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Announcements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30ef6a5c41e_0_191"/>
            <p:cNvSpPr txBox="1"/>
            <p:nvPr/>
          </p:nvSpPr>
          <p:spPr>
            <a:xfrm>
              <a:off x="6117199" y="2569901"/>
              <a:ext cx="18927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CA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 Permissions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30ef6a5c41e_0_191"/>
            <p:cNvSpPr txBox="1"/>
            <p:nvPr/>
          </p:nvSpPr>
          <p:spPr>
            <a:xfrm>
              <a:off x="1053015" y="4674334"/>
              <a:ext cx="14376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CA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Tool Discovery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30ef6a5c41e_0_191"/>
            <p:cNvSpPr txBox="1"/>
            <p:nvPr/>
          </p:nvSpPr>
          <p:spPr>
            <a:xfrm>
              <a:off x="3946600" y="4674325"/>
              <a:ext cx="11124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CA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Templating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0ef6a5c41e_0_191"/>
            <p:cNvSpPr txBox="1"/>
            <p:nvPr/>
          </p:nvSpPr>
          <p:spPr>
            <a:xfrm>
              <a:off x="6405528" y="4674307"/>
              <a:ext cx="1316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CA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Configuration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g30ef6a5c41e_0_191"/>
          <p:cNvSpPr txBox="1"/>
          <p:nvPr/>
        </p:nvSpPr>
        <p:spPr>
          <a:xfrm>
            <a:off x="574050" y="819075"/>
            <a:ext cx="7995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more features led to lower time and effort to recognize value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74ac1d027_0_1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174ac1d027_0_1"/>
          <p:cNvSpPr txBox="1"/>
          <p:nvPr/>
        </p:nvSpPr>
        <p:spPr>
          <a:xfrm>
            <a:off x="2191800" y="2074650"/>
            <a:ext cx="476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Themes and Takeaways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/>
        </p:nvSpPr>
        <p:spPr>
          <a:xfrm>
            <a:off x="470860" y="235215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Eric Irwin</a:t>
            </a:r>
            <a:r>
              <a:rPr b="0" i="1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Sr. Director of Engineering at Quantum Metric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470843" y="157403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5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i="0" lang="en-CA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IDPs For The Rest of Us: Maximizing Impact When You Aren’t a Tech Giant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19c3d6268_0_0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 Your Value Stream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3019c3d626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6100" y="1886175"/>
            <a:ext cx="2391929" cy="25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019c3d6268_0_0"/>
          <p:cNvSpPr txBox="1"/>
          <p:nvPr/>
        </p:nvSpPr>
        <p:spPr>
          <a:xfrm>
            <a:off x="167525" y="905450"/>
            <a:ext cx="7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 time to understand how value is created, the domains your teams operate in and how they interact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3019c3d626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875" y="1909998"/>
            <a:ext cx="4177601" cy="25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19c3d6268_0_37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The Most Out of Your Data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019c3d6268_0_37"/>
          <p:cNvSpPr txBox="1"/>
          <p:nvPr/>
        </p:nvSpPr>
        <p:spPr>
          <a:xfrm>
            <a:off x="522847" y="97813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019c3d6268_0_37"/>
          <p:cNvSpPr txBox="1"/>
          <p:nvPr/>
        </p:nvSpPr>
        <p:spPr>
          <a:xfrm>
            <a:off x="817975" y="3385575"/>
            <a:ext cx="2107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Metrics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019c3d6268_0_37"/>
          <p:cNvSpPr txBox="1"/>
          <p:nvPr/>
        </p:nvSpPr>
        <p:spPr>
          <a:xfrm>
            <a:off x="3817653" y="3385570"/>
            <a:ext cx="2229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Pulse Surveys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019c3d6268_0_37"/>
          <p:cNvSpPr txBox="1"/>
          <p:nvPr/>
        </p:nvSpPr>
        <p:spPr>
          <a:xfrm>
            <a:off x="6482350" y="3385575"/>
            <a:ext cx="1895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Analytics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019c3d6268_0_37"/>
          <p:cNvSpPr txBox="1"/>
          <p:nvPr/>
        </p:nvSpPr>
        <p:spPr>
          <a:xfrm>
            <a:off x="522853" y="3775370"/>
            <a:ext cx="25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Focused on Flow and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019c3d6268_0_37"/>
          <p:cNvSpPr txBox="1"/>
          <p:nvPr/>
        </p:nvSpPr>
        <p:spPr>
          <a:xfrm>
            <a:off x="3261778" y="3775370"/>
            <a:ext cx="25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Qualitative and Quantitative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019c3d6268_0_37"/>
          <p:cNvSpPr txBox="1"/>
          <p:nvPr/>
        </p:nvSpPr>
        <p:spPr>
          <a:xfrm>
            <a:off x="6071753" y="3775370"/>
            <a:ext cx="25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Tracks Usage, Engagement and User Behaviors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3019c3d6268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690" y="1671346"/>
            <a:ext cx="1845726" cy="17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019c3d6268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3647" y="1671345"/>
            <a:ext cx="1895475" cy="17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019c3d6268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2353" y="1648607"/>
            <a:ext cx="1845751" cy="17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019c3d6268_0_37"/>
          <p:cNvSpPr txBox="1"/>
          <p:nvPr/>
        </p:nvSpPr>
        <p:spPr>
          <a:xfrm>
            <a:off x="1309400" y="780175"/>
            <a:ext cx="6674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Utilizing different data points helps you make informed decisions rooted in reality.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19c3d6268_0_6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Decoupling Sentiment From Priority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019c3d6268_0_6"/>
          <p:cNvSpPr txBox="1"/>
          <p:nvPr/>
        </p:nvSpPr>
        <p:spPr>
          <a:xfrm>
            <a:off x="1309400" y="780175"/>
            <a:ext cx="6674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 opportunities emerge when sentiment is decoupled from priority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3019c3d6268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225" y="1647025"/>
            <a:ext cx="5044726" cy="31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ebd634a73_0_347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User Flow and Engagement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30ebd634a73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5" y="1938682"/>
            <a:ext cx="2477701" cy="14005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4" name="Google Shape;324;g30ebd634a73_0_347"/>
          <p:cNvSpPr txBox="1"/>
          <p:nvPr/>
        </p:nvSpPr>
        <p:spPr>
          <a:xfrm>
            <a:off x="1043950" y="780175"/>
            <a:ext cx="6959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and improve key interaction points by understanding user flow and engagement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30ebd634a73_0_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6900" y="1938675"/>
            <a:ext cx="2477699" cy="140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6" name="Google Shape;326;g30ebd634a73_0_3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4023" y="1938675"/>
            <a:ext cx="2477701" cy="140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7" name="Google Shape;327;g30ebd634a73_0_347"/>
          <p:cNvSpPr txBox="1"/>
          <p:nvPr/>
        </p:nvSpPr>
        <p:spPr>
          <a:xfrm>
            <a:off x="474075" y="3390500"/>
            <a:ext cx="2309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Journey Analysis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0ebd634a73_0_347"/>
          <p:cNvSpPr txBox="1"/>
          <p:nvPr/>
        </p:nvSpPr>
        <p:spPr>
          <a:xfrm>
            <a:off x="6148326" y="3339225"/>
            <a:ext cx="2309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Interactions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0ebd634a73_0_347"/>
          <p:cNvSpPr txBox="1"/>
          <p:nvPr/>
        </p:nvSpPr>
        <p:spPr>
          <a:xfrm>
            <a:off x="3368950" y="3339225"/>
            <a:ext cx="2309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Engagement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0ebd634a73_0_347"/>
          <p:cNvSpPr txBox="1"/>
          <p:nvPr/>
        </p:nvSpPr>
        <p:spPr>
          <a:xfrm>
            <a:off x="389775" y="3626813"/>
            <a:ext cx="235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“What paths are users taking through our platform?”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0ebd634a73_0_347"/>
          <p:cNvSpPr txBox="1"/>
          <p:nvPr/>
        </p:nvSpPr>
        <p:spPr>
          <a:xfrm>
            <a:off x="3289600" y="3626813"/>
            <a:ext cx="235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“How is the user engaging with this feature?”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0ebd634a73_0_347"/>
          <p:cNvSpPr txBox="1"/>
          <p:nvPr/>
        </p:nvSpPr>
        <p:spPr>
          <a:xfrm>
            <a:off x="6148325" y="3626813"/>
            <a:ext cx="235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“Where are users interacting with most? Least?”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39f22e7de_0_36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Data Visible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139f22e7de_0_36"/>
          <p:cNvSpPr txBox="1"/>
          <p:nvPr/>
        </p:nvSpPr>
        <p:spPr>
          <a:xfrm>
            <a:off x="813237" y="1467800"/>
            <a:ext cx="75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3139f22e7de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12" y="1462450"/>
            <a:ext cx="3944202" cy="2218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40" name="Google Shape;340;g3139f22e7de_0_36"/>
          <p:cNvSpPr txBox="1"/>
          <p:nvPr/>
        </p:nvSpPr>
        <p:spPr>
          <a:xfrm>
            <a:off x="337500" y="541475"/>
            <a:ext cx="846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Visible data leads to decisive action and drives meaningful change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3139f22e7de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37" y="1418600"/>
            <a:ext cx="4318350" cy="32583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42" name="Google Shape;342;g3139f22e7de_0_36"/>
          <p:cNvSpPr txBox="1"/>
          <p:nvPr/>
        </p:nvSpPr>
        <p:spPr>
          <a:xfrm>
            <a:off x="6227137" y="1401200"/>
            <a:ext cx="15927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Actionable Insights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3139f22e7de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9713" y="1738400"/>
            <a:ext cx="3499950" cy="1175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44" name="Google Shape;344;g3139f22e7de_0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9712" y="3452400"/>
            <a:ext cx="3499950" cy="122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45" name="Google Shape;345;g3139f22e7de_0_36"/>
          <p:cNvSpPr txBox="1"/>
          <p:nvPr/>
        </p:nvSpPr>
        <p:spPr>
          <a:xfrm>
            <a:off x="6268537" y="3116300"/>
            <a:ext cx="1409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Monitoring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ef6a5c41e_0_46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 the Process and Close the Loop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0ef6a5c41e_0_46"/>
          <p:cNvSpPr txBox="1"/>
          <p:nvPr/>
        </p:nvSpPr>
        <p:spPr>
          <a:xfrm>
            <a:off x="276825" y="613206"/>
            <a:ext cx="7886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0ef6a5c41e_0_46"/>
          <p:cNvSpPr txBox="1"/>
          <p:nvPr/>
        </p:nvSpPr>
        <p:spPr>
          <a:xfrm>
            <a:off x="574050" y="905450"/>
            <a:ext cx="79959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path to recognizing value isn’t a one-size-fits-all journey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30ef6a5c41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613" y="1704549"/>
            <a:ext cx="5688773" cy="2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3ab1c0e77_0_7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303ab1c0e7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275" y="1263500"/>
            <a:ext cx="2792700" cy="2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03ab1c0e77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5575" y="1450675"/>
            <a:ext cx="2242175" cy="224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61" name="Google Shape;361;g303ab1c0e77_0_7"/>
          <p:cNvSpPr txBox="1"/>
          <p:nvPr/>
        </p:nvSpPr>
        <p:spPr>
          <a:xfrm>
            <a:off x="6321911" y="3786550"/>
            <a:ext cx="118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Eric Irwin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03ab1c0e77_0_7"/>
          <p:cNvSpPr txBox="1"/>
          <p:nvPr/>
        </p:nvSpPr>
        <p:spPr>
          <a:xfrm>
            <a:off x="2416800" y="684175"/>
            <a:ext cx="43104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Questions and Feedback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03ab1c0e77_0_7"/>
          <p:cNvSpPr txBox="1"/>
          <p:nvPr/>
        </p:nvSpPr>
        <p:spPr>
          <a:xfrm>
            <a:off x="5416663" y="4056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Sr. Director of Engineering </a:t>
            </a:r>
            <a:r>
              <a:rPr b="1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Metric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03ab1c0e77_0_7"/>
          <p:cNvSpPr txBox="1"/>
          <p:nvPr/>
        </p:nvSpPr>
        <p:spPr>
          <a:xfrm>
            <a:off x="1215613" y="37865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linkedin.com/in/ericirwin1124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03ab1c0e77_0_7"/>
          <p:cNvSpPr txBox="1"/>
          <p:nvPr/>
        </p:nvSpPr>
        <p:spPr>
          <a:xfrm>
            <a:off x="1267374" y="4056200"/>
            <a:ext cx="2896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eric.irwin1124@gmail.com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74ac1d027_0_43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174ac1d027_0_43"/>
          <p:cNvSpPr txBox="1"/>
          <p:nvPr/>
        </p:nvSpPr>
        <p:spPr>
          <a:xfrm>
            <a:off x="276825" y="1054225"/>
            <a:ext cx="35961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and Context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Spotlights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Themes and Takeaways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74ac1d027_0_6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Me (and our Team)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3174ac1d027_0_6"/>
          <p:cNvSpPr txBox="1"/>
          <p:nvPr/>
        </p:nvSpPr>
        <p:spPr>
          <a:xfrm>
            <a:off x="276825" y="1054225"/>
            <a:ext cx="35961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Currently lead </a:t>
            </a:r>
            <a:r>
              <a:rPr b="1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Delivery </a:t>
            </a: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</a:t>
            </a:r>
            <a:r>
              <a:rPr b="1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Backstage </a:t>
            </a: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3 years now.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active Backstage contributor, but did fix a typo in the documentation once.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3174ac1d02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575" y="1450663"/>
            <a:ext cx="2242175" cy="224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9" name="Google Shape;99;g3174ac1d027_0_6"/>
          <p:cNvSpPr txBox="1"/>
          <p:nvPr/>
        </p:nvSpPr>
        <p:spPr>
          <a:xfrm>
            <a:off x="6321911" y="3786550"/>
            <a:ext cx="118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Eric Irwin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174ac1d027_0_6"/>
          <p:cNvSpPr txBox="1"/>
          <p:nvPr/>
        </p:nvSpPr>
        <p:spPr>
          <a:xfrm>
            <a:off x="5416663" y="4056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Sr. Director of Engineering </a:t>
            </a:r>
            <a:r>
              <a:rPr b="1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Metric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a55d822ef_0_22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Quantum Metric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fa55d822ef_0_22"/>
          <p:cNvSpPr txBox="1"/>
          <p:nvPr/>
        </p:nvSpPr>
        <p:spPr>
          <a:xfrm>
            <a:off x="402575" y="1145125"/>
            <a:ext cx="4119600" cy="108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CA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Quantum Metric </a:t>
            </a:r>
            <a:r>
              <a:rPr b="0" i="0" lang="en-CA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helps organizations understand customer needs in real time, quantify impact, and prioritize what matters most to their business.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Google Shape;107;g2fa55d822ef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6075" y="883875"/>
            <a:ext cx="3035775" cy="159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fa55d822ef_0_22"/>
          <p:cNvSpPr txBox="1"/>
          <p:nvPr/>
        </p:nvSpPr>
        <p:spPr>
          <a:xfrm>
            <a:off x="278350" y="3883150"/>
            <a:ext cx="1566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Replay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2fa55d822ef_0_22"/>
          <p:cNvSpPr txBox="1"/>
          <p:nvPr/>
        </p:nvSpPr>
        <p:spPr>
          <a:xfrm>
            <a:off x="2013912" y="3883150"/>
            <a:ext cx="1756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and Alerting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2fa55d822ef_0_22"/>
          <p:cNvSpPr txBox="1"/>
          <p:nvPr/>
        </p:nvSpPr>
        <p:spPr>
          <a:xfrm>
            <a:off x="3822699" y="3883150"/>
            <a:ext cx="1619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Opportunity Analysis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fa55d822ef_0_22"/>
          <p:cNvSpPr txBox="1"/>
          <p:nvPr/>
        </p:nvSpPr>
        <p:spPr>
          <a:xfrm>
            <a:off x="5441947" y="3883150"/>
            <a:ext cx="1756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Journey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fa55d822ef_0_22"/>
          <p:cNvSpPr txBox="1"/>
          <p:nvPr/>
        </p:nvSpPr>
        <p:spPr>
          <a:xfrm>
            <a:off x="7298747" y="3883150"/>
            <a:ext cx="1566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Interactions and Heatmaps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g2fa55d822ef_0_22"/>
          <p:cNvGrpSpPr/>
          <p:nvPr/>
        </p:nvGrpSpPr>
        <p:grpSpPr>
          <a:xfrm>
            <a:off x="2371888" y="2864599"/>
            <a:ext cx="1040519" cy="876800"/>
            <a:chOff x="2590550" y="2276850"/>
            <a:chExt cx="1042500" cy="822900"/>
          </a:xfrm>
        </p:grpSpPr>
        <p:sp>
          <p:nvSpPr>
            <p:cNvPr id="114" name="Google Shape;114;g2fa55d822ef_0_22"/>
            <p:cNvSpPr/>
            <p:nvPr/>
          </p:nvSpPr>
          <p:spPr>
            <a:xfrm>
              <a:off x="2590550" y="2276850"/>
              <a:ext cx="1042500" cy="822900"/>
            </a:xfrm>
            <a:prstGeom prst="roundRect">
              <a:avLst>
                <a:gd fmla="val 2482" name="adj"/>
              </a:avLst>
            </a:prstGeom>
            <a:solidFill>
              <a:srgbClr val="FFFFFF"/>
            </a:solidFill>
            <a:ln cap="flat" cmpd="sng" w="9525">
              <a:solidFill>
                <a:srgbClr val="E6005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28575">
                <a:srgbClr val="E6005C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g2fa55d822ef_0_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3472" y="2322576"/>
              <a:ext cx="942848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g2fa55d822ef_0_22"/>
          <p:cNvGrpSpPr/>
          <p:nvPr/>
        </p:nvGrpSpPr>
        <p:grpSpPr>
          <a:xfrm>
            <a:off x="5799919" y="2864599"/>
            <a:ext cx="1040520" cy="876800"/>
            <a:chOff x="5137900" y="83000"/>
            <a:chExt cx="932700" cy="822900"/>
          </a:xfrm>
        </p:grpSpPr>
        <p:sp>
          <p:nvSpPr>
            <p:cNvPr id="117" name="Google Shape;117;g2fa55d822ef_0_22"/>
            <p:cNvSpPr/>
            <p:nvPr/>
          </p:nvSpPr>
          <p:spPr>
            <a:xfrm>
              <a:off x="5137900" y="83000"/>
              <a:ext cx="932700" cy="822900"/>
            </a:xfrm>
            <a:prstGeom prst="roundRect">
              <a:avLst>
                <a:gd fmla="val 2482" name="adj"/>
              </a:avLst>
            </a:prstGeom>
            <a:solidFill>
              <a:srgbClr val="FFFFFF"/>
            </a:solidFill>
            <a:ln cap="flat" cmpd="sng" w="9525">
              <a:solidFill>
                <a:srgbClr val="E6005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28575">
                <a:srgbClr val="E6005C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g2fa55d822ef_0_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81600" y="128016"/>
              <a:ext cx="845312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g2fa55d822ef_0_22"/>
          <p:cNvGrpSpPr/>
          <p:nvPr/>
        </p:nvGrpSpPr>
        <p:grpSpPr>
          <a:xfrm>
            <a:off x="657910" y="2864603"/>
            <a:ext cx="1040486" cy="876800"/>
            <a:chOff x="7496475" y="134125"/>
            <a:chExt cx="795600" cy="822900"/>
          </a:xfrm>
        </p:grpSpPr>
        <p:sp>
          <p:nvSpPr>
            <p:cNvPr id="120" name="Google Shape;120;g2fa55d822ef_0_22"/>
            <p:cNvSpPr/>
            <p:nvPr/>
          </p:nvSpPr>
          <p:spPr>
            <a:xfrm>
              <a:off x="7496475" y="134125"/>
              <a:ext cx="795600" cy="822900"/>
            </a:xfrm>
            <a:prstGeom prst="roundRect">
              <a:avLst>
                <a:gd fmla="val 2482" name="adj"/>
              </a:avLst>
            </a:prstGeom>
            <a:solidFill>
              <a:srgbClr val="FFFFFF"/>
            </a:solidFill>
            <a:ln cap="flat" cmpd="sng" w="9525">
              <a:solidFill>
                <a:srgbClr val="E6005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28575">
                <a:srgbClr val="E6005C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g2fa55d822ef_0_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43800" y="179852"/>
              <a:ext cx="699007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g2fa55d822ef_0_22"/>
          <p:cNvGrpSpPr/>
          <p:nvPr/>
        </p:nvGrpSpPr>
        <p:grpSpPr>
          <a:xfrm>
            <a:off x="4085900" y="2864598"/>
            <a:ext cx="1040514" cy="876800"/>
            <a:chOff x="5462725" y="2322575"/>
            <a:chExt cx="1170300" cy="822900"/>
          </a:xfrm>
        </p:grpSpPr>
        <p:sp>
          <p:nvSpPr>
            <p:cNvPr id="123" name="Google Shape;123;g2fa55d822ef_0_22"/>
            <p:cNvSpPr/>
            <p:nvPr/>
          </p:nvSpPr>
          <p:spPr>
            <a:xfrm>
              <a:off x="5462725" y="2322575"/>
              <a:ext cx="1170300" cy="822900"/>
            </a:xfrm>
            <a:prstGeom prst="roundRect">
              <a:avLst>
                <a:gd fmla="val 2482" name="adj"/>
              </a:avLst>
            </a:prstGeom>
            <a:solidFill>
              <a:srgbClr val="FFFFFF"/>
            </a:solidFill>
            <a:ln cap="flat" cmpd="sng" w="9525">
              <a:solidFill>
                <a:srgbClr val="E6005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28575">
                <a:srgbClr val="E6005C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" name="Google Shape;124;g2fa55d822ef_0_22"/>
            <p:cNvPicPr preferRelativeResize="0"/>
            <p:nvPr/>
          </p:nvPicPr>
          <p:blipFill rotWithShape="1">
            <a:blip r:embed="rId7">
              <a:alphaModFix/>
            </a:blip>
            <a:srcRect b="11384" l="7452" r="11171" t="8939"/>
            <a:stretch/>
          </p:blipFill>
          <p:spPr>
            <a:xfrm>
              <a:off x="5506425" y="2367592"/>
              <a:ext cx="1081024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g2fa55d822ef_0_22"/>
          <p:cNvGrpSpPr/>
          <p:nvPr/>
        </p:nvGrpSpPr>
        <p:grpSpPr>
          <a:xfrm>
            <a:off x="7513884" y="2864600"/>
            <a:ext cx="1040520" cy="876800"/>
            <a:chOff x="7824925" y="2322575"/>
            <a:chExt cx="932700" cy="822900"/>
          </a:xfrm>
        </p:grpSpPr>
        <p:sp>
          <p:nvSpPr>
            <p:cNvPr id="126" name="Google Shape;126;g2fa55d822ef_0_22"/>
            <p:cNvSpPr/>
            <p:nvPr/>
          </p:nvSpPr>
          <p:spPr>
            <a:xfrm>
              <a:off x="7824925" y="2322575"/>
              <a:ext cx="932700" cy="822900"/>
            </a:xfrm>
            <a:prstGeom prst="roundRect">
              <a:avLst>
                <a:gd fmla="val 2482" name="adj"/>
              </a:avLst>
            </a:prstGeom>
            <a:solidFill>
              <a:srgbClr val="FFFFFF"/>
            </a:solidFill>
            <a:ln cap="flat" cmpd="sng" w="9525">
              <a:solidFill>
                <a:srgbClr val="E6005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700000" dist="28575">
                <a:srgbClr val="E6005C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" name="Google Shape;127;g2fa55d822ef_0_22"/>
            <p:cNvPicPr preferRelativeResize="0"/>
            <p:nvPr/>
          </p:nvPicPr>
          <p:blipFill rotWithShape="1">
            <a:blip r:embed="rId8">
              <a:alphaModFix/>
            </a:blip>
            <a:srcRect b="0" l="50560" r="0" t="0"/>
            <a:stretch/>
          </p:blipFill>
          <p:spPr>
            <a:xfrm>
              <a:off x="7872984" y="2368296"/>
              <a:ext cx="837184" cy="731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g2fa55d822ef_0_22"/>
          <p:cNvSpPr txBox="1"/>
          <p:nvPr/>
        </p:nvSpPr>
        <p:spPr>
          <a:xfrm>
            <a:off x="2371900" y="4589050"/>
            <a:ext cx="4248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CA" sz="1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Identify ➜ Quantify ➜ Prioritize ➜ Measure</a:t>
            </a:r>
            <a:endParaRPr b="0" i="0" sz="17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ebd634a73_0_5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But Mighty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g30ebd634a73_0_5"/>
          <p:cNvGrpSpPr/>
          <p:nvPr/>
        </p:nvGrpSpPr>
        <p:grpSpPr>
          <a:xfrm>
            <a:off x="832006" y="2098707"/>
            <a:ext cx="7220985" cy="2102310"/>
            <a:chOff x="902275" y="1939325"/>
            <a:chExt cx="6776450" cy="1192800"/>
          </a:xfrm>
        </p:grpSpPr>
        <p:sp>
          <p:nvSpPr>
            <p:cNvPr id="135" name="Google Shape;135;g30ebd634a73_0_5"/>
            <p:cNvSpPr txBox="1"/>
            <p:nvPr/>
          </p:nvSpPr>
          <p:spPr>
            <a:xfrm>
              <a:off x="902275" y="2224025"/>
              <a:ext cx="13650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b="1" i="0" lang="en-CA" sz="4200" u="none" cap="none" strike="noStrike">
                  <a:solidFill>
                    <a:srgbClr val="E600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~6B</a:t>
              </a:r>
              <a:endParaRPr b="1" i="0" sz="4200" u="none" cap="none" strike="noStrike">
                <a:solidFill>
                  <a:srgbClr val="E6005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" name="Google Shape;136;g30ebd634a73_0_5"/>
            <p:cNvSpPr txBox="1"/>
            <p:nvPr/>
          </p:nvSpPr>
          <p:spPr>
            <a:xfrm>
              <a:off x="2061225" y="2224025"/>
              <a:ext cx="18105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CA" sz="17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sessions each </a:t>
              </a:r>
              <a:endParaRPr b="1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CA" sz="17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month.</a:t>
              </a:r>
              <a:endParaRPr b="1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Google Shape;137;g30ebd634a73_0_5"/>
            <p:cNvSpPr txBox="1"/>
            <p:nvPr/>
          </p:nvSpPr>
          <p:spPr>
            <a:xfrm>
              <a:off x="4709275" y="2182750"/>
              <a:ext cx="13650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b="1" i="0" lang="en-CA" sz="4200" u="none" cap="none" strike="noStrike">
                  <a:solidFill>
                    <a:srgbClr val="E600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~65</a:t>
              </a:r>
              <a:endParaRPr b="1" i="0" sz="4200" u="none" cap="none" strike="noStrike">
                <a:solidFill>
                  <a:srgbClr val="E6005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Google Shape;138;g30ebd634a73_0_5"/>
            <p:cNvSpPr txBox="1"/>
            <p:nvPr/>
          </p:nvSpPr>
          <p:spPr>
            <a:xfrm>
              <a:off x="5868225" y="2182750"/>
              <a:ext cx="18105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CA" sz="17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Operations and Engineering</a:t>
              </a:r>
              <a:endParaRPr b="1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9" name="Google Shape;139;g30ebd634a73_0_5"/>
            <p:cNvCxnSpPr/>
            <p:nvPr/>
          </p:nvCxnSpPr>
          <p:spPr>
            <a:xfrm>
              <a:off x="4281950" y="1939325"/>
              <a:ext cx="17100" cy="1192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" name="Google Shape;140;g30ebd634a73_0_5"/>
          <p:cNvSpPr txBox="1"/>
          <p:nvPr/>
        </p:nvSpPr>
        <p:spPr>
          <a:xfrm>
            <a:off x="1154000" y="977700"/>
            <a:ext cx="6273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CA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Quantum Metric is expected to</a:t>
            </a:r>
            <a:r>
              <a:rPr b="0" i="0" lang="en-CA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CA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</a:t>
            </a:r>
            <a:r>
              <a:rPr b="1" i="0" lang="en-CA" sz="2000" u="none" cap="none" strike="noStrike">
                <a:solidFill>
                  <a:srgbClr val="E600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 Billion</a:t>
            </a:r>
            <a:r>
              <a:rPr b="1" i="0" lang="en-CA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sessions in 2024</a:t>
            </a:r>
            <a:r>
              <a:rPr b="0" i="0" lang="en-CA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55d822ef_0_12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Metric - Scale and Complexity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fa55d822ef_0_12"/>
          <p:cNvSpPr txBox="1"/>
          <p:nvPr/>
        </p:nvSpPr>
        <p:spPr>
          <a:xfrm>
            <a:off x="276819" y="61321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fa55d822ef_0_12"/>
          <p:cNvSpPr txBox="1"/>
          <p:nvPr/>
        </p:nvSpPr>
        <p:spPr>
          <a:xfrm>
            <a:off x="276825" y="1054225"/>
            <a:ext cx="35961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 demands and challenges due to customer growth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 volume of data ingested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complexity of our platform increased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2fa55d822ef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925" y="1214010"/>
            <a:ext cx="3794436" cy="323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8499f2cd_0_28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Rethinking our Platform Strategy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0f8499f2cd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850" y="1054225"/>
            <a:ext cx="3868449" cy="35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0f8499f2cd_0_28"/>
          <p:cNvSpPr txBox="1"/>
          <p:nvPr/>
        </p:nvSpPr>
        <p:spPr>
          <a:xfrm>
            <a:off x="276825" y="1054225"/>
            <a:ext cx="35961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Shifting away from Enablement towards a Platform and Product Mindset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Emphasis on using data to measure, iterate and validate what we were building.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1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Backstage provided the </a:t>
            </a:r>
            <a:r>
              <a:rPr b="0" i="1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connective fabric </a:t>
            </a:r>
            <a:r>
              <a:rPr b="0" i="0" lang="en-CA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early days of our platform.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74ac1d027_0_51"/>
          <p:cNvSpPr txBox="1"/>
          <p:nvPr/>
        </p:nvSpPr>
        <p:spPr>
          <a:xfrm>
            <a:off x="276819" y="-14008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i="0" lang="en-C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Backstage Analytics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174ac1d027_0_51"/>
          <p:cNvSpPr txBox="1"/>
          <p:nvPr/>
        </p:nvSpPr>
        <p:spPr>
          <a:xfrm>
            <a:off x="1309400" y="780175"/>
            <a:ext cx="6674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Capturing usage and engagement metrics and events through Backstage Analytics using Quantum Metric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3174ac1d027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5432" y="1860075"/>
            <a:ext cx="3118568" cy="274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3" name="Google Shape;163;g3174ac1d027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000" y="1860075"/>
            <a:ext cx="4401224" cy="274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2019-07-29T21:37:05Z</dcterms:created>
  <dc:creator>Alex Contini</dc:creator>
</cp:coreProperties>
</file>